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66" r:id="rId2"/>
    <p:sldId id="446" r:id="rId3"/>
    <p:sldId id="471" r:id="rId4"/>
    <p:sldId id="472" r:id="rId5"/>
    <p:sldId id="473" r:id="rId6"/>
    <p:sldId id="474" r:id="rId7"/>
    <p:sldId id="476" r:id="rId8"/>
    <p:sldId id="475" r:id="rId9"/>
    <p:sldId id="487" r:id="rId10"/>
    <p:sldId id="485" r:id="rId11"/>
    <p:sldId id="477" r:id="rId12"/>
    <p:sldId id="481" r:id="rId13"/>
    <p:sldId id="482" r:id="rId14"/>
    <p:sldId id="483" r:id="rId15"/>
    <p:sldId id="478" r:id="rId16"/>
    <p:sldId id="486" r:id="rId17"/>
    <p:sldId id="484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8314182-84A0-4693-B971-0875638CEA31}">
          <p14:sldIdLst/>
        </p14:section>
        <p14:section name="Раздел без заголовка" id="{3D940FA1-768E-4FAC-A576-1D64671CF0E1}">
          <p14:sldIdLst>
            <p14:sldId id="466"/>
            <p14:sldId id="446"/>
            <p14:sldId id="471"/>
            <p14:sldId id="472"/>
            <p14:sldId id="473"/>
            <p14:sldId id="474"/>
            <p14:sldId id="476"/>
            <p14:sldId id="475"/>
            <p14:sldId id="487"/>
            <p14:sldId id="485"/>
            <p14:sldId id="477"/>
            <p14:sldId id="481"/>
            <p14:sldId id="482"/>
            <p14:sldId id="483"/>
            <p14:sldId id="478"/>
            <p14:sldId id="486"/>
            <p14:sldId id="4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00000"/>
    <a:srgbClr val="3E0000"/>
    <a:srgbClr val="FF0066"/>
    <a:srgbClr val="4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8150" autoAdjust="0"/>
  </p:normalViewPr>
  <p:slideViewPr>
    <p:cSldViewPr snapToGrid="0">
      <p:cViewPr varScale="1">
        <p:scale>
          <a:sx n="101" d="100"/>
          <a:sy n="101" d="100"/>
        </p:scale>
        <p:origin x="99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C614B-FF34-48BF-92C0-5C9C69B43829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026C5-7AB4-4E70-9050-6B5513E9CF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290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714C4-3221-4C6C-8795-B6758E90EE4E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C52D7-2E1A-430B-9652-92B682552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068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856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9863" y="923925"/>
            <a:ext cx="4421187" cy="2487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AB967-A299-46EE-9CB4-5B25AA0AD30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40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9863" y="923925"/>
            <a:ext cx="4421187" cy="2487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AB967-A299-46EE-9CB4-5B25AA0AD30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855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54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767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14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9863" y="923925"/>
            <a:ext cx="4421187" cy="2487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AB967-A299-46EE-9CB4-5B25AA0AD3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64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302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086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839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12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13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9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40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39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КМ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71021" y="0"/>
            <a:ext cx="406499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02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03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04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05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06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07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08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09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10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11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12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13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14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15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216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11376589" y="46040"/>
            <a:ext cx="779431" cy="314325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marL="342891" indent="-342891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891" indent="-342891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/>
          </p:nvPr>
        </p:nvGraphicFramePr>
        <p:xfrm>
          <a:off x="11277601" y="6052823"/>
          <a:ext cx="905783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217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7601" y="6052823"/>
                        <a:ext cx="905783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46040"/>
            <a:ext cx="10784149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813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8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5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2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0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7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57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22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04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5A0A6-B9E1-48F9-943E-0636713DB8B5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D60C3-B129-4F9A-9130-8C1516B83A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32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8.png"/><Relationship Id="rId10" Type="http://schemas.openxmlformats.org/officeDocument/2006/relationships/image" Target="../media/image27.jpeg"/><Relationship Id="rId4" Type="http://schemas.openxmlformats.org/officeDocument/2006/relationships/image" Target="../media/image4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3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image" Target="../media/image5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75" y="1501161"/>
            <a:ext cx="11203550" cy="4351338"/>
          </a:xfrm>
        </p:spPr>
        <p:txBody>
          <a:bodyPr>
            <a:normAutofit lnSpcReduction="10000"/>
          </a:bodyPr>
          <a:lstStyle/>
          <a:p>
            <a:pPr indent="0" fontAlgn="auto" hangingPunct="0">
              <a:spcAft>
                <a:spcPts val="0"/>
              </a:spcAft>
              <a:buNone/>
            </a:pPr>
            <a:endParaRPr lang="ru-RU" sz="4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реализации </a:t>
            </a:r>
            <a:endParaRPr lang="ru-RU" sz="66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национального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«Культура» 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Республике Татарстан за 2020 год</a:t>
            </a:r>
          </a:p>
          <a:p>
            <a:pPr indent="0" fontAlgn="auto" hangingPunct="0">
              <a:spcAft>
                <a:spcPts val="0"/>
              </a:spcAft>
              <a:buNone/>
            </a:pPr>
            <a:endParaRPr lang="ru-RU" sz="4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hangingPunct="0">
              <a:buNone/>
            </a:pPr>
            <a:r>
              <a:rPr lang="ru-RU" sz="3200" b="1" u="sng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Аюпова Ирада Хафизяновна</a:t>
            </a:r>
            <a:endParaRPr lang="ru-RU" sz="3200" b="1" u="sng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 hangingPunct="0">
              <a:spcAft>
                <a:spcPts val="0"/>
              </a:spcAft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инистр культуры Республики Татарстан</a:t>
            </a:r>
          </a:p>
          <a:p>
            <a:pPr indent="0" fontAlgn="auto" hangingPunct="0">
              <a:spcAft>
                <a:spcPts val="0"/>
              </a:spcAft>
              <a:buNone/>
            </a:pPr>
            <a:endParaRPr lang="ru-RU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7" y="0"/>
            <a:ext cx="445008" cy="6858000"/>
          </a:xfrm>
          <a:prstGeom prst="rect">
            <a:avLst/>
          </a:prstGeom>
        </p:spPr>
      </p:pic>
      <p:pic>
        <p:nvPicPr>
          <p:cNvPr id="6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1" y="145379"/>
            <a:ext cx="4608466" cy="9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0208597" y="5537200"/>
            <a:ext cx="1983404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14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8830" y="775965"/>
            <a:ext cx="10312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Проекты для детей и школьников в рамках проекта «Творческие люди»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948" y="829735"/>
            <a:ext cx="638701" cy="5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9279" y="1598306"/>
            <a:ext cx="3076575" cy="49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Конкурсные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95" indent="-22669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Республиканский конкурс «Вглядываясь в мир»;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95" indent="-22669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Республиканский конкурс детского художественного творчества «Зимняя палитра» ‒ 2020;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95" indent="-22669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Республиканский конкурс камерных ансамблей «Казанская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камерата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для учащихся ДМШ и ДШИ;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95" indent="-22669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Конкурс пьес для любительских театров «Молодые таланты -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Яшь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талантлар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95" indent="-22669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Всероссийский конкурс молодых исполнителей, посвященный 75-летию ФГБОУВПО «Казанская государственная консерватория (академия) имени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Н.Г.Жиганова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31835" y="1878783"/>
            <a:ext cx="3021420" cy="392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tabLst>
                <a:tab pos="630555" algn="l"/>
              </a:tabLst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Культурно-просветительские программы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Межрегиональный смотр-конкурс детско-юношеских театральных коллективов «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Иделкәем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Образовательный проект ГБКЗ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им.С.Сайдашева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«Культура для школьника» / «Культурный дневник школьника»;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 в IT-лицее;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630555" algn="l"/>
              </a:tabLst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фестиваль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Uen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fest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49" y="3541838"/>
            <a:ext cx="1269357" cy="1258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85" y="5031500"/>
            <a:ext cx="2179689" cy="1634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082" name="Picture 2" descr="https://tatarstan.ru/rus/file/news/1241_n1384468_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957" y="3126530"/>
            <a:ext cx="2549525" cy="1434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4" name="Picture 4" descr="http://dmsh7.kazan.muzkult.ru/media/2017/08/29/1234805350/image_image_13519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10" y="1474781"/>
            <a:ext cx="2514841" cy="1414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6" name="Picture 6" descr="https://kalinin.ufa-edu.ru/upload/iblock/3f4/3f4dc5713f3813a89c561e42716e0c8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00" y="4749988"/>
            <a:ext cx="2555039" cy="191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8" name="Picture 8" descr="http://diary-culture.ru/images/photos/medium/17515749c29b68ae06da378e935aa7c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83" y="1334309"/>
            <a:ext cx="1582091" cy="2109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82057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0208597" y="5537200"/>
            <a:ext cx="1983404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14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0" name="Picture 4" descr="https://avatars.mds.yandex.net/get-zen_doc/1590219/pub_5e47112b386b1c5556477deb_5e47115f92b8200f2f56ab1b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9" y="1466270"/>
            <a:ext cx="4319406" cy="2624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7942" name="Picture 6" descr="XXXIII Нуриевский фестиваль открылся самым знаковым в судьбе танцора балетом «Баядерка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222314"/>
            <a:ext cx="4185003" cy="2568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8" descr="news28122020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790" y="1386402"/>
            <a:ext cx="2690139" cy="3804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7948" name="Picture 12" descr="Выставка Павел Кузнецов избранный красотой ГМИИ Республики Татарстан Казан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094" y="2765791"/>
            <a:ext cx="2846176" cy="4024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625893" y="781792"/>
            <a:ext cx="898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Масштабные фестивальные и выставочные проекты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91975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07506" y="1"/>
            <a:ext cx="447861" cy="6857999"/>
            <a:chOff x="107506" y="0"/>
            <a:chExt cx="468638" cy="7176157"/>
          </a:xfrm>
        </p:grpSpPr>
        <p:grpSp>
          <p:nvGrpSpPr>
            <p:cNvPr id="8" name="Группа 7"/>
            <p:cNvGrpSpPr>
              <a:grpSpLocks noChangeAspect="1"/>
            </p:cNvGrpSpPr>
            <p:nvPr/>
          </p:nvGrpSpPr>
          <p:grpSpPr>
            <a:xfrm>
              <a:off x="107506" y="0"/>
              <a:ext cx="464660" cy="4772956"/>
              <a:chOff x="107505" y="276185"/>
              <a:chExt cx="720083" cy="7396646"/>
            </a:xfrm>
          </p:grpSpPr>
          <p:pic>
            <p:nvPicPr>
              <p:cNvPr id="13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1" y="386921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1307488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2249040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3169607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4059329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4979896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5921448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8" y="6842015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484441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543844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6046014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9" y="664004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840" y="5639512"/>
            <a:ext cx="1440160" cy="121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564" y="461964"/>
            <a:ext cx="11640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43" descr="https://urtmag.ru/upload/iblock/485/slide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5" descr="https://urtmag.ru/upload/iblock/485/slide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5459" y="1139899"/>
            <a:ext cx="11046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виртуальных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концертных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залов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24" name="Picture 4" descr="https://avatars.mds.yandex.net/get-turbo/1640520/rth93f15f1b824928052863779003cb0733/max_g480_c12_r4x3_pd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50" y="2795776"/>
            <a:ext cx="42291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7923" y="1950511"/>
            <a:ext cx="713182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Муниципальное бюджетное  учреждение «Арская централизованная библиотечная система» (28.08.2019);</a:t>
            </a:r>
          </a:p>
          <a:p>
            <a:pPr hangingPunct="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Муниципальное бюджетное учреждение «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библиотека» Спасского муниципального района Республики Татарстан » (27.08.2019);</a:t>
            </a:r>
          </a:p>
          <a:p>
            <a:pPr hangingPunct="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Муниципальное бюджетное учреждение дополнительного образования «Детская школа искусств города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Мамадыш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имени композиторов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Яруллиных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» (27.08.2019);</a:t>
            </a:r>
          </a:p>
          <a:p>
            <a:pPr hangingPunct="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Муниципальное бюджетное учреждение «Краеведческий музей»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Бавлинского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(03.09.2019); </a:t>
            </a:r>
          </a:p>
          <a:p>
            <a:pPr hangingPunct="0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Центральная библиотека МБУ «Централизованная библиотечная система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Елабужского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(04.09.2019).</a:t>
            </a:r>
          </a:p>
        </p:txBody>
      </p:sp>
      <p:pic>
        <p:nvPicPr>
          <p:cNvPr id="25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840" y="160337"/>
            <a:ext cx="1269301" cy="92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0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07506" y="1"/>
            <a:ext cx="447861" cy="6857999"/>
            <a:chOff x="107506" y="0"/>
            <a:chExt cx="468638" cy="7176157"/>
          </a:xfrm>
        </p:grpSpPr>
        <p:grpSp>
          <p:nvGrpSpPr>
            <p:cNvPr id="8" name="Группа 7"/>
            <p:cNvGrpSpPr>
              <a:grpSpLocks noChangeAspect="1"/>
            </p:cNvGrpSpPr>
            <p:nvPr/>
          </p:nvGrpSpPr>
          <p:grpSpPr>
            <a:xfrm>
              <a:off x="107506" y="0"/>
              <a:ext cx="464660" cy="4772956"/>
              <a:chOff x="107505" y="276185"/>
              <a:chExt cx="720083" cy="7396646"/>
            </a:xfrm>
          </p:grpSpPr>
          <p:pic>
            <p:nvPicPr>
              <p:cNvPr id="13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1" y="386921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1307488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2249040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3169607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4059329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4979896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5921448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8" y="6842015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484441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543844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6046014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9" y="664004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840" y="5639512"/>
            <a:ext cx="1440160" cy="121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43" descr="https://urtmag.ru/upload/iblock/485/slide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5" descr="https://urtmag.ru/upload/iblock/485/slide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213" y="968503"/>
            <a:ext cx="6324279" cy="47411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2775" y="1368376"/>
            <a:ext cx="488837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 медиа-гиды</a:t>
            </a:r>
          </a:p>
          <a:p>
            <a:pPr hangingPunct="0"/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«Историко-культурное наследие» Национального музея Республики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изобразительных искусств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Татарстана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исламской культуры / Музей исламской культуры.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625436" y="580635"/>
            <a:ext cx="0" cy="5987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840" y="103506"/>
            <a:ext cx="1190939" cy="86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7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57" y="0"/>
            <a:ext cx="445008" cy="685800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012825" y="185738"/>
          <a:ext cx="4440238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50" name="CorelDRAW" r:id="rId4" imgW="7372080" imgH="682920" progId="CorelDraw.Graphic.18">
                  <p:embed/>
                </p:oleObj>
              </mc:Choice>
              <mc:Fallback>
                <p:oleObj name="CorelDRAW" r:id="rId4" imgW="7372080" imgH="682920" progId="CorelDraw.Graphic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185738"/>
                        <a:ext cx="4440238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620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1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0208597" y="5537200"/>
            <a:ext cx="1983404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14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184139"/>
              </p:ext>
            </p:extLst>
          </p:nvPr>
        </p:nvGraphicFramePr>
        <p:xfrm>
          <a:off x="660757" y="1323145"/>
          <a:ext cx="11229974" cy="5404053"/>
        </p:xfrm>
        <a:graphic>
          <a:graphicData uri="http://schemas.openxmlformats.org/drawingml/2006/table">
            <a:tbl>
              <a:tblPr/>
              <a:tblGrid>
                <a:gridCol w="1204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5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016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«Культурная среда»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3 сельских домов культуры на 200 мест (СДК в д.Аш-Бузик Кукморского района, СДК в с.Чишмабаш Кукморского района, СДК в с.Коноваловка Мензелинского района)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2-х детских школ искусств 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г.Казани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(МБУ ДО «Детская музыкальная школа № 2», МБОУ ДОД «Детская музыкальная школа № 10»)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00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«Творческие люди»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5 фестивалей детского творчества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1101 специалиста для обучения на базе Центров непрерывного образования и повышения квалификации творческих и управленческих кадров в сфере культуры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грантовая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поддержка 30 (нарастающим итогом) любительских творческих коллективов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1064 чел. (нарастающим итогом) в программу «Волонтеры культуры»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56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3 масштабных фестивальных проектов:</a:t>
                      </a:r>
                    </a:p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XXXIX Международный оперный фестиваль 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им.Ф.И.Шаляпина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XV Международный театральный фестиваль тюркских народов «</a:t>
                      </a:r>
                      <a:r>
                        <a:rPr lang="ru-RU" sz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Науруз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»;</a:t>
                      </a:r>
                    </a:p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XXXIII Международный фестиваль классического балета имени Рудольфа Нуриева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1 - 27 </a:t>
                      </a:r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февраля 2021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7 - 13 июня 2021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проведения фестиваля уточняются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2 выставочных проектов федеральных и региональных музеев о культурных ценностях народов России (уточняется)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52033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«Цифровая культура»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2 виртуальных концертных залов:</a:t>
                      </a:r>
                    </a:p>
                    <a:p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г.Альметьевске на базе Центральной детской библиотеки имени Г.Тукая (МБУ «Централизованная библиотечная система» Альметьевского муниципального района);</a:t>
                      </a:r>
                    </a:p>
                    <a:p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г.Набережные Челны при Центре культуры «Кызыл тау»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0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Оцифровка 250 книжных памятников для фонда оцифрованных изданий Национальной электронной библиотеки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1 мультимедиа-гида по экспозициям и выставочным проектам (уточняется)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39799" marR="397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605627" y="1448128"/>
            <a:ext cx="506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 </a:t>
            </a:r>
            <a:endParaRPr kumimoji="0" lang="ru-RU" alt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 </a:t>
            </a:r>
            <a:endParaRPr kumimoji="0" lang="ru-RU" alt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4190" y="664625"/>
            <a:ext cx="11046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«Культура» - 2021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549595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2" y="877529"/>
            <a:ext cx="3817306" cy="5397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896460" y="877529"/>
            <a:ext cx="70939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Целевые показатели «Возможности </a:t>
            </a:r>
            <a:r>
              <a:rPr lang="ru-RU" sz="2400" b="1" dirty="0">
                <a:solidFill>
                  <a:srgbClr val="C00000"/>
                </a:solidFill>
              </a:rPr>
              <a:t>для самореализации и развития талантов</a:t>
            </a:r>
            <a:r>
              <a:rPr lang="ru-RU" sz="2400" b="1" dirty="0" smtClean="0">
                <a:solidFill>
                  <a:srgbClr val="C00000"/>
                </a:solidFill>
              </a:rPr>
              <a:t>»:</a:t>
            </a:r>
          </a:p>
          <a:p>
            <a:endParaRPr lang="ru-RU" sz="10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вхождение Российской Федерации в число десяти ведущих стран мира по качеству общего образования;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формирование эффективной системы выявления, поддержки и развития способностей и талантов у детей и молодежи, основанной на принципах справедливости, всеобщности и направленной на самоопределение и профессиональную ориентацию всех обучающихся;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обеспечение присутствия Российской Федерации в числе десяти ведущих стран мира по объему научных исследований и разработок, в том числе за счет создания эффективной системы высшего образования;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</a:rPr>
              <a:t>создание условий для воспитания гармонично развитой и социально ответственной личности на основе духовно-нравственных ценностей народов Российской Федерации, исторических и национально-культурных традиций;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увеличение доли граждан, занимающихся волонтерской (добровольческой) деятельностью или вовлеченных в деятельность волонтерских (добровольческих) организаций, до 15 процентов;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</a:rPr>
              <a:t>увеличение числа посещений культурных мероприятий в три раза по сравнению с показателем 2019 </a:t>
            </a:r>
            <a:r>
              <a:rPr lang="ru-RU" sz="1600" b="1" dirty="0" smtClean="0">
                <a:solidFill>
                  <a:srgbClr val="C00000"/>
                </a:solidFill>
              </a:rPr>
              <a:t>года.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75" y="1501161"/>
            <a:ext cx="11203550" cy="4351338"/>
          </a:xfrm>
        </p:spPr>
        <p:txBody>
          <a:bodyPr>
            <a:normAutofit lnSpcReduction="10000"/>
          </a:bodyPr>
          <a:lstStyle/>
          <a:p>
            <a:pPr indent="0" fontAlgn="auto" hangingPunct="0">
              <a:spcAft>
                <a:spcPts val="0"/>
              </a:spcAft>
              <a:buNone/>
            </a:pPr>
            <a:endParaRPr lang="ru-RU" sz="4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реализации </a:t>
            </a:r>
            <a:endParaRPr lang="ru-RU" sz="66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национального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 «Культура» 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fontAlgn="auto" hangingPunc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Республике Татарстан за 2020 год</a:t>
            </a:r>
          </a:p>
          <a:p>
            <a:pPr indent="0" fontAlgn="auto" hangingPunct="0">
              <a:spcAft>
                <a:spcPts val="0"/>
              </a:spcAft>
              <a:buNone/>
            </a:pPr>
            <a:endParaRPr lang="ru-RU" sz="4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hangingPunct="0">
              <a:buNone/>
            </a:pPr>
            <a:r>
              <a:rPr lang="ru-RU" sz="3200" b="1" u="sng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Аюпова Ирада Хафизяновна</a:t>
            </a:r>
            <a:endParaRPr lang="ru-RU" sz="3200" b="1" u="sng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 hangingPunct="0">
              <a:spcAft>
                <a:spcPts val="0"/>
              </a:spcAft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инистр культуры Республики Татарстан</a:t>
            </a:r>
          </a:p>
          <a:p>
            <a:pPr indent="0" fontAlgn="auto" hangingPunct="0">
              <a:spcAft>
                <a:spcPts val="0"/>
              </a:spcAft>
              <a:buNone/>
            </a:pPr>
            <a:endParaRPr lang="ru-RU" sz="3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7" y="0"/>
            <a:ext cx="445008" cy="6858000"/>
          </a:xfrm>
          <a:prstGeom prst="rect">
            <a:avLst/>
          </a:prstGeom>
        </p:spPr>
      </p:pic>
      <p:pic>
        <p:nvPicPr>
          <p:cNvPr id="6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1" y="145379"/>
            <a:ext cx="4608466" cy="9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/>
          </p:cNvPr>
          <p:cNvSpPr/>
          <p:nvPr/>
        </p:nvSpPr>
        <p:spPr>
          <a:xfrm>
            <a:off x="1225961" y="879197"/>
            <a:ext cx="10687050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506" name="Группа 11"/>
          <p:cNvGrpSpPr>
            <a:grpSpLocks/>
          </p:cNvGrpSpPr>
          <p:nvPr/>
        </p:nvGrpSpPr>
        <p:grpSpPr bwMode="auto">
          <a:xfrm>
            <a:off x="1008063" y="1652589"/>
            <a:ext cx="10317162" cy="2652712"/>
            <a:chOff x="960748" y="2916936"/>
            <a:chExt cx="10318638" cy="2652495"/>
          </a:xfrm>
        </p:grpSpPr>
        <p:sp>
          <p:nvSpPr>
            <p:cNvPr id="7" name="Прямоугольник 6">
              <a:hlinkClick r:id="" action="ppaction://noaction"/>
              <a:extLst/>
            </p:cNvPr>
            <p:cNvSpPr/>
            <p:nvPr/>
          </p:nvSpPr>
          <p:spPr>
            <a:xfrm>
              <a:off x="960748" y="2916936"/>
              <a:ext cx="2888858" cy="2652494"/>
            </a:xfrm>
            <a:prstGeom prst="rect">
              <a:avLst/>
            </a:prstGeom>
            <a:pattFill prst="divot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8575">
              <a:solidFill>
                <a:srgbClr val="001C85"/>
              </a:solidFill>
            </a:ln>
            <a:effectLst>
              <a:outerShdw blurRad="304800" dist="152400" dir="2700000" sx="95000" sy="95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21920" tIns="121920" rIns="121920" bIns="121920" spcCol="1270" anchor="ctr"/>
            <a:lstStyle/>
            <a:p>
              <a:pPr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rgbClr val="001C8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«Культурная среда»</a:t>
              </a:r>
              <a:endParaRPr lang="ru-RU" sz="4000" b="1" dirty="0">
                <a:solidFill>
                  <a:srgbClr val="001C8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>
              <a:hlinkClick r:id="" action="ppaction://noaction"/>
              <a:extLst/>
            </p:cNvPr>
            <p:cNvSpPr/>
            <p:nvPr/>
          </p:nvSpPr>
          <p:spPr>
            <a:xfrm>
              <a:off x="4430679" y="2916938"/>
              <a:ext cx="2999358" cy="2652493"/>
            </a:xfrm>
            <a:prstGeom prst="rect">
              <a:avLst/>
            </a:prstGeom>
            <a:pattFill prst="ltHorz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8575">
              <a:solidFill>
                <a:srgbClr val="001C85"/>
              </a:solidFill>
            </a:ln>
            <a:effectLst>
              <a:outerShdw blurRad="304800" dist="152400" dir="2700000" sx="95000" sy="95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21920" tIns="121920" rIns="121920" bIns="121920" spcCol="1270" anchor="ctr"/>
            <a:lstStyle/>
            <a:p>
              <a:pPr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rgbClr val="001C8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«Творческие люди»</a:t>
              </a:r>
              <a:endParaRPr lang="ru-RU" sz="4400" b="1" dirty="0">
                <a:solidFill>
                  <a:srgbClr val="001C8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>
              <a:hlinkClick r:id="" action="ppaction://noaction"/>
              <a:extLst/>
            </p:cNvPr>
            <p:cNvSpPr/>
            <p:nvPr/>
          </p:nvSpPr>
          <p:spPr>
            <a:xfrm>
              <a:off x="8121397" y="2916936"/>
              <a:ext cx="3157989" cy="2652495"/>
            </a:xfrm>
            <a:prstGeom prst="rect">
              <a:avLst/>
            </a:prstGeom>
            <a:pattFill prst="weave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8575">
              <a:solidFill>
                <a:srgbClr val="001C85"/>
              </a:solidFill>
            </a:ln>
            <a:effectLst>
              <a:outerShdw blurRad="304800" dist="1524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21920" tIns="121920" rIns="121920" bIns="121920" spcCol="127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solidFill>
                    <a:srgbClr val="001C8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«Цифровая культура»</a:t>
              </a:r>
              <a:endParaRPr lang="ru-RU" sz="4000" b="1" dirty="0">
                <a:solidFill>
                  <a:srgbClr val="001C8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Прямоугольник 12">
            <a:extLst/>
          </p:cNvPr>
          <p:cNvSpPr/>
          <p:nvPr/>
        </p:nvSpPr>
        <p:spPr>
          <a:xfrm>
            <a:off x="1008063" y="5798242"/>
            <a:ext cx="10964863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1C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Прорыв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социально-экономической сфере, в повышении качества жизни граждан и в поддержке и продвижении  культурных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107506" y="1"/>
            <a:ext cx="447861" cy="6857999"/>
            <a:chOff x="107506" y="0"/>
            <a:chExt cx="468638" cy="7176157"/>
          </a:xfrm>
        </p:grpSpPr>
        <p:grpSp>
          <p:nvGrpSpPr>
            <p:cNvPr id="12" name="Группа 11"/>
            <p:cNvGrpSpPr>
              <a:grpSpLocks noChangeAspect="1"/>
            </p:cNvGrpSpPr>
            <p:nvPr/>
          </p:nvGrpSpPr>
          <p:grpSpPr>
            <a:xfrm>
              <a:off x="107506" y="0"/>
              <a:ext cx="464660" cy="4772956"/>
              <a:chOff x="107505" y="276185"/>
              <a:chExt cx="720083" cy="7396646"/>
            </a:xfrm>
          </p:grpSpPr>
          <p:pic>
            <p:nvPicPr>
              <p:cNvPr id="18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1" y="386921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1307488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2249040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3169607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4059329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4979896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5921448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8" y="6842015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484441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543844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6046014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9" y="664004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038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86" y="1869404"/>
            <a:ext cx="1300624" cy="98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85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67" y="1888453"/>
            <a:ext cx="1211233" cy="95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86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75" y="1863165"/>
            <a:ext cx="1269301" cy="92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8063" y="4347248"/>
            <a:ext cx="2888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качества жизни граждан путем модернизации инфраструктуры культуры и реновации учреждений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2745" y="4331422"/>
            <a:ext cx="26536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условий доступности для жителей республики к лучшим образцам музыкального, театрального, хореографического и изобразительного искусства, народного творчества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18162" y="4422096"/>
            <a:ext cx="29708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широкое внедрение цифровых технологий в культурное пространство региона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31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1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836977" y="982328"/>
            <a:ext cx="11195093" cy="9040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67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Финансирование национального проекта «Культура»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67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в Республике Татарстан в </a:t>
            </a:r>
            <a:r>
              <a:rPr lang="ru-RU" sz="2667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2020 </a:t>
            </a:r>
            <a:r>
              <a:rPr lang="ru-RU" sz="2667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8"/>
              </a:rPr>
              <a:t>году</a:t>
            </a:r>
          </a:p>
          <a:p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208597" y="5537200"/>
            <a:ext cx="1983404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" name="Прямоугольник 3"/>
          <p:cNvSpPr/>
          <p:nvPr/>
        </p:nvSpPr>
        <p:spPr>
          <a:xfrm>
            <a:off x="1114425" y="1839005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Общий объем финансирования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279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092,6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166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051,6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из федерального бюджета  </a:t>
            </a:r>
          </a:p>
          <a:p>
            <a:pPr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113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041,0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– из регионального бюджета</a:t>
            </a:r>
            <a:endParaRPr lang="ru-RU" sz="11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7" name="Группа 11"/>
          <p:cNvGrpSpPr>
            <a:grpSpLocks/>
          </p:cNvGrpSpPr>
          <p:nvPr/>
        </p:nvGrpSpPr>
        <p:grpSpPr bwMode="auto">
          <a:xfrm>
            <a:off x="1416325" y="3786017"/>
            <a:ext cx="10001250" cy="1290636"/>
            <a:chOff x="960748" y="2916936"/>
            <a:chExt cx="10318638" cy="3282312"/>
          </a:xfrm>
        </p:grpSpPr>
        <p:sp>
          <p:nvSpPr>
            <p:cNvPr id="18" name="Прямоугольник 17">
              <a:hlinkClick r:id="" action="ppaction://noaction"/>
              <a:extLst/>
            </p:cNvPr>
            <p:cNvSpPr/>
            <p:nvPr/>
          </p:nvSpPr>
          <p:spPr>
            <a:xfrm>
              <a:off x="960748" y="2916936"/>
              <a:ext cx="2888858" cy="3282312"/>
            </a:xfrm>
            <a:prstGeom prst="rect">
              <a:avLst/>
            </a:prstGeom>
            <a:pattFill prst="divot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8575">
              <a:solidFill>
                <a:srgbClr val="001C85"/>
              </a:solidFill>
            </a:ln>
            <a:effectLst>
              <a:outerShdw blurRad="304800" dist="152400" dir="2700000" sx="95000" sy="95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21920" tIns="121920" rIns="121920" bIns="121920" spcCol="1270" anchor="ctr"/>
            <a:lstStyle/>
            <a:p>
              <a:pPr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b="1" dirty="0">
                  <a:solidFill>
                    <a:srgbClr val="001C8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«Культурная среда»</a:t>
              </a:r>
            </a:p>
          </p:txBody>
        </p:sp>
        <p:sp>
          <p:nvSpPr>
            <p:cNvPr id="19" name="Прямоугольник 18">
              <a:hlinkClick r:id="" action="ppaction://noaction"/>
              <a:extLst/>
            </p:cNvPr>
            <p:cNvSpPr/>
            <p:nvPr/>
          </p:nvSpPr>
          <p:spPr>
            <a:xfrm>
              <a:off x="4430679" y="2916939"/>
              <a:ext cx="2999358" cy="3282309"/>
            </a:xfrm>
            <a:prstGeom prst="rect">
              <a:avLst/>
            </a:prstGeom>
            <a:pattFill prst="ltHorz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8575">
              <a:solidFill>
                <a:srgbClr val="001C85"/>
              </a:solidFill>
            </a:ln>
            <a:effectLst>
              <a:outerShdw blurRad="304800" dist="152400" dir="2700000" sx="95000" sy="95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21920" tIns="121920" rIns="121920" bIns="121920" spcCol="1270" anchor="ctr"/>
            <a:lstStyle/>
            <a:p>
              <a:pPr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b="1" dirty="0">
                  <a:solidFill>
                    <a:srgbClr val="001C8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«Творческие люди»</a:t>
              </a:r>
            </a:p>
          </p:txBody>
        </p:sp>
        <p:sp>
          <p:nvSpPr>
            <p:cNvPr id="20" name="Прямоугольник 19">
              <a:hlinkClick r:id="" action="ppaction://noaction"/>
              <a:extLst/>
            </p:cNvPr>
            <p:cNvSpPr/>
            <p:nvPr/>
          </p:nvSpPr>
          <p:spPr>
            <a:xfrm>
              <a:off x="8121397" y="2916936"/>
              <a:ext cx="3157989" cy="3282312"/>
            </a:xfrm>
            <a:prstGeom prst="rect">
              <a:avLst/>
            </a:prstGeom>
            <a:pattFill prst="weave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8575">
              <a:solidFill>
                <a:srgbClr val="001C85"/>
              </a:solidFill>
            </a:ln>
            <a:effectLst>
              <a:outerShdw blurRad="304800" dist="1524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21920" tIns="121920" rIns="121920" bIns="121920" spcCol="127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001C8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«Цифровая культура»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531460" y="5394979"/>
            <a:ext cx="2800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261 042,6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(166 051,6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из бюджета РФ, 94 991,0 </a:t>
            </a:r>
            <a:r>
              <a:rPr lang="ru-RU" sz="1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из бюджета РТ)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63400" y="5185429"/>
            <a:ext cx="29071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16 050,0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из бюджета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РТ;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16 579,9 </a:t>
            </a:r>
            <a:r>
              <a:rPr lang="ru-RU" sz="1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федеральные субсидии на реализацию творческих проектов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40597" y="5537200"/>
            <a:ext cx="3060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2 000,0 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 РТ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25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98971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0208597" y="5537200"/>
            <a:ext cx="1983404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14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035217"/>
              </p:ext>
            </p:extLst>
          </p:nvPr>
        </p:nvGraphicFramePr>
        <p:xfrm>
          <a:off x="685801" y="1460586"/>
          <a:ext cx="11506199" cy="5257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2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9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45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учреждения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поставленного оборудования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Сумма, в руб.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ГАПОУ «Набережночелнинский колледж искусств»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Литература, музыкальные инструменты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7 598 900,00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ГАПОУ "</a:t>
                      </a:r>
                      <a:r>
                        <a:rPr lang="ru-RU" sz="1200" dirty="0" err="1">
                          <a:effectLst/>
                        </a:rPr>
                        <a:t>Альметьевский</a:t>
                      </a:r>
                      <a:r>
                        <a:rPr lang="ru-RU" sz="1200" dirty="0">
                          <a:effectLst/>
                        </a:rPr>
                        <a:t> музыкальный колледж </a:t>
                      </a:r>
                      <a:r>
                        <a:rPr lang="ru-RU" sz="1200" dirty="0" err="1">
                          <a:effectLst/>
                        </a:rPr>
                        <a:t>им.Ф.З</a:t>
                      </a:r>
                      <a:r>
                        <a:rPr lang="ru-RU" sz="1200" dirty="0">
                          <a:effectLst/>
                        </a:rPr>
                        <a:t>. </a:t>
                      </a:r>
                      <a:r>
                        <a:rPr lang="ru-RU" sz="1200" dirty="0" err="1">
                          <a:effectLst/>
                        </a:rPr>
                        <a:t>Яруллина</a:t>
                      </a:r>
                      <a:r>
                        <a:rPr lang="ru-RU" sz="1200" dirty="0">
                          <a:effectLst/>
                        </a:rPr>
                        <a:t>"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Оргтехника, литература, музыкальные инструменты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7 598 900,00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ГАПОУ «Казанский музыкальный колледж имени И.В. Аухадеева»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Оргтехника, звуковое оборудование, музыкальные инструменты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7 598 900,00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МБОУДО «Детская школа искусств» Актанышского муниципального района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Стеллажи, стулья, деревянная мебель, фотоаппарат, оргтехника, литература, музыкальные инструменты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7 598 900,00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МБОДО «</a:t>
                      </a:r>
                      <a:r>
                        <a:rPr lang="ru-RU" sz="1200" dirty="0" err="1">
                          <a:effectLst/>
                        </a:rPr>
                        <a:t>Алькеевская</a:t>
                      </a:r>
                      <a:r>
                        <a:rPr lang="ru-RU" sz="1200" dirty="0">
                          <a:effectLst/>
                        </a:rPr>
                        <a:t> детская музыкальная школа» </a:t>
                      </a:r>
                      <a:r>
                        <a:rPr lang="ru-RU" sz="1200" dirty="0" err="1">
                          <a:effectLst/>
                        </a:rPr>
                        <a:t>Алькеевского</a:t>
                      </a:r>
                      <a:r>
                        <a:rPr lang="ru-RU" sz="1200" dirty="0">
                          <a:effectLst/>
                        </a:rPr>
                        <a:t> муниципального района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Деревянная мебель, стулья, оргтехника, литература, музыкальные инструменты, звуковое оборудование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7 598 900,00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МБУДО «Детская школа искусств Верхнеуслонского муниципального района»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Стеллажи, гончарное оборудование, оргтехника, мебель, стулья, литература, звуковое оборудование, музыкальные инструменты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7 598 900,00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39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МБУДО «Детская школа искусств г. Зеленодольска»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Литература, музыкальные инструменты 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7 598 900,00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МБУДО «Детская музыкальная школа № 4» Нижнекамского муниципального района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Литература, музыкальные инструменты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7 598 863,39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МБУДО «Нурлатская детская школа искусств»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Литература, звуковое оборудование, музыкальные инструменты литература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7 598 890,00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МБОУДО «Сабинская детская школа искусств имени Хуснуллы и Аллагияр Валиуллиных»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Литература, звуковое оборудование, музыкальные инструменты литература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7 598 889,03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1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МАУДО «Детская школа искусств» Бавлинского муниципального района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Фотоаппарат, оргтехника, стулья, кресла, деревянная и мягкая мебель, литература, звуковое оборудование, музыкальные инструменты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7 598 880,00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3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МБУДО «Детская школа искусств» г. Лаишево Лаишевского муниципального района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Хореографическое оборудование, диваны, деревянная мебель, оргтехника, литература, музыкальные инструменты и звуковое оборудование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7 598 880,00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МБУДО г. Казани «Детская музыкальная школа № 16 имени Олега Леонидовича Лундстрема»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Оргтехника, стулья, доска магнитно-маркерная, литература, звуковое оборудование, музыкальные инструменты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7 598 880,00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7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МБУДО «Аксубаевская детская школа искусств» Аксубаевского муниципального района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Металлическая мебель, стеллажи, литература, оргтехника, стулья, мягкая и деревянная мебель, звуковое оборудование, музыкальные инструменты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7 598 880,00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9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106 384 462,42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54" marR="60554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09712" y="976660"/>
            <a:ext cx="9858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Поставка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музыкальных инструментов и оборудования в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 учреждения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52120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0" name="Picture 10" descr="https://www.tatar-inform.ru/attachments/2b5d618c27c3ae5faf8f5c6b2f1fc4e1e5613bdb/store/crop_and_fill/0/0/1280/853/750/499/tatarinform/2757c3d47e695df584a66965566cadc1f25ec96feb6fc17b34a0c28d2a2b/IMG-20201016-WA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02" y="2238375"/>
            <a:ext cx="5213456" cy="3468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0208597" y="5537200"/>
            <a:ext cx="1983404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14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2" name="Picture 2" descr="http://buinsk-tat.ru/images/uploads/news/2020/9/10/687b9c080f79ee848f6e591394d38ca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66875"/>
            <a:ext cx="2943346" cy="2207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pestreci.tatarstan.ru/file/pestreci/Image/5a3b7de4eaf0eb0dd8ebddefaf22da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pestreci.tatarstan.ru/file/pestreci/Image/5a3b7de4eaf0eb0dd8ebddefaf22da4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3" y="4257675"/>
            <a:ext cx="3010815" cy="225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48" name="Picture 8" descr="http://kukmor-rt.ru/images/uploads/ckeditor/jpg/5fe745b66f16b_10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40" y="1750724"/>
            <a:ext cx="2903686" cy="193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https://sdelanounas.ru/i/c/3/v/c3VuOS0xOC51c2VyYXBpLmNvbS8xTUtDUVJKOXdSZlEtZzRIdHZjbVd5T2xCYnRETjZ2Y3FteVdRUS80TXA5SnY0RUx3Zy5qcGc_X19pZD0xMzYzNDM=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40" y="4486275"/>
            <a:ext cx="3038645" cy="1711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836977" y="982328"/>
            <a:ext cx="11195093" cy="632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67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</a:rPr>
              <a:t>Строительство сельских домов культуры</a:t>
            </a:r>
            <a:endParaRPr lang="ru-RU" sz="2667" dirty="0">
              <a:solidFill>
                <a:srgbClr val="C00000"/>
              </a:solidFill>
              <a:latin typeface="Arial" panose="020B0604020202020204" pitchFamily="34" charset="0"/>
              <a:ea typeface="Arial Unicode MS" pitchFamily="34" charset="-128"/>
            </a:endParaRPr>
          </a:p>
          <a:p>
            <a:endParaRPr lang="ru-RU" sz="2400" dirty="0">
              <a:solidFill>
                <a:srgbClr val="C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369981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0208597" y="5537200"/>
            <a:ext cx="1983404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14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kitap.tatar.ru/media/files/news/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041" y="1055571"/>
            <a:ext cx="3171029" cy="21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2824" name="Picture 8" descr="http://xn--80aacacvtbthqmh0dxl.xn--p1ai/assets/galleries/2234/whatsapp-image-2020-09-17-at-21.31.1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47" y="3378034"/>
            <a:ext cx="4422731" cy="3317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605019" y="1055571"/>
            <a:ext cx="7996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Открытие модельных библиотек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Спасском, 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Арском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Высокогорском муниципальных районах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73060" name="Picture 4" descr="http://spas-rt.ru/images/uploads/ckeditor/JPG/5f5a143908159_DSC_08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9" y="2524111"/>
            <a:ext cx="3882857" cy="2588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34340229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07506" y="1"/>
            <a:ext cx="447861" cy="6857999"/>
            <a:chOff x="107506" y="0"/>
            <a:chExt cx="468638" cy="7176157"/>
          </a:xfrm>
        </p:grpSpPr>
        <p:grpSp>
          <p:nvGrpSpPr>
            <p:cNvPr id="8" name="Группа 7"/>
            <p:cNvGrpSpPr>
              <a:grpSpLocks noChangeAspect="1"/>
            </p:cNvGrpSpPr>
            <p:nvPr/>
          </p:nvGrpSpPr>
          <p:grpSpPr>
            <a:xfrm>
              <a:off x="107506" y="0"/>
              <a:ext cx="464660" cy="4772956"/>
              <a:chOff x="107505" y="276185"/>
              <a:chExt cx="720083" cy="7396646"/>
            </a:xfrm>
          </p:grpSpPr>
          <p:pic>
            <p:nvPicPr>
              <p:cNvPr id="13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1" y="386921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1307488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2249040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3169607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30" y="4059329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4979896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9" y="5921448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C:\Users\uprdocsopr2\Desktop\Паттерн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8486" t="63701" r="32345"/>
              <a:stretch/>
            </p:blipFill>
            <p:spPr bwMode="auto">
              <a:xfrm rot="16200000">
                <a:off x="-3228" y="6842015"/>
                <a:ext cx="941552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484441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543844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8" y="6046014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:\Users\uprdocsopr2\Desktop\Паттерн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6" t="63701" r="32345"/>
            <a:stretch/>
          </p:blipFill>
          <p:spPr bwMode="auto">
            <a:xfrm rot="16200000">
              <a:off x="40029" y="6640043"/>
              <a:ext cx="607571" cy="46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840" y="5639512"/>
            <a:ext cx="1440160" cy="121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564" y="461964"/>
            <a:ext cx="11640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43" descr="https://urtmag.ru/upload/iblock/485/slide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45" descr="https://urtmag.ru/upload/iblock/485/slide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1665" y="725597"/>
            <a:ext cx="108990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проекта 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«Творческие люди», </a:t>
            </a:r>
            <a: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в 2020 году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775" y="1840806"/>
            <a:ext cx="114366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От Республики Татарстан направлены кандидатуры для включения в  базу данных кадрового резерва для комплектования симфонических оркестров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страны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От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Республики Татарстан  направлена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заявка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для участия в фестивале любительских творческих коллективов с вручением грантов лучшим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коллективам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За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счет средств Республики Татарстан выделена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грантовая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>
                <a:solidFill>
                  <a:schemeClr val="accent1">
                    <a:lumMod val="50000"/>
                  </a:schemeClr>
                </a:solidFill>
              </a:rPr>
              <a:t>поддержка </a:t>
            </a:r>
            <a:r>
              <a:rPr lang="ru-RU" sz="1600" smtClean="0">
                <a:solidFill>
                  <a:schemeClr val="accent1">
                    <a:lumMod val="50000"/>
                  </a:schemeClr>
                </a:solidFill>
              </a:rPr>
              <a:t>20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любительским творческим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коллективам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 Республике Татарстан проведено 5 фестивалей детского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творчества, 5 культурно-просветительских программ для школьников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За 2 года обучено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1089 работников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культуры на базе Института дополнительного профессионального образования (повышения квалификации) работников социокультурной сферы и искусства, творческих вузов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республики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Республике Татарстан вовлечено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753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чел. в программу «Волонтеры культуры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Поддержана 1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заявка от некоммерческих организаций на получение грантов для реализации творческих проектов, направленных на укрепление российской гражданской идентичности на основе духовно-нравственных и культурных ценностей народов Российской Федерации, включая мероприятия, направленные на популяризацию русского языка и литературы, народных художественных промыслов 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ремесел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Поддержаны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2 заявки от некоммерческих организаций на получение грантов для реализации всероссийских и международных творческих проектов в области музыкального и театрального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искусства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Поддержаны 2 заявки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получение грантов для реализации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волонтерских проектов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Республике Татарстан реализовано 3 масштабных фестивальных проекта за счет республиканского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бюджета 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Республике Татарстан организовано 2 выставочных проекта федеральных и региональных музеев о культурных ценностях народов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России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640" y="160337"/>
            <a:ext cx="1211233" cy="95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4" y="0"/>
            <a:ext cx="3814682" cy="7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0208597" y="5537200"/>
            <a:ext cx="1983404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14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45972"/>
              </p:ext>
            </p:extLst>
          </p:nvPr>
        </p:nvGraphicFramePr>
        <p:xfrm>
          <a:off x="685799" y="1736820"/>
          <a:ext cx="11115675" cy="5022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6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7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0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муниципального образования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проекта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коллектива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Сумма гранта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(тыс.руб.)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Черемшанский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«Живая история»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Вокальный ансамбль «Ветеран»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Атнинский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«Нигез ташлары – </a:t>
                      </a:r>
                      <a:r>
                        <a:rPr lang="tt-RU" sz="1400">
                          <a:effectLst/>
                        </a:rPr>
                        <a:t>хәтерле, авыл бүген кемгә кадерле?</a:t>
                      </a:r>
                      <a:r>
                        <a:rPr lang="ru-RU" sz="1400">
                          <a:effectLst/>
                        </a:rPr>
                        <a:t>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Театральный коллектив «Нур»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Пестречинский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«Театральная обучающая постановка по ПДД «Сказка о правилах дорожного движения»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Детская театральная студия «Непоседы»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Чистопольский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«Арена добра и радости» мастер-класс по жанрам циркового искусства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Цирковая студия «Кабриоль»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г. Казань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«Я – танец»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Хореографический ансамбль «Молодость»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Верхнеуслонский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«Уйна, минем тальяным!»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Детский фольклорный ансамбль тальянок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Сармановский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«Я</a:t>
                      </a:r>
                      <a:r>
                        <a:rPr lang="tt-RU" sz="1400">
                          <a:effectLst/>
                        </a:rPr>
                        <a:t>ңарыш</a:t>
                      </a:r>
                      <a:r>
                        <a:rPr lang="ru-RU" sz="1400">
                          <a:effectLst/>
                        </a:rPr>
                        <a:t>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Инструментальный ансамбль гармонистов и тальянистов «</a:t>
                      </a:r>
                      <a:r>
                        <a:rPr lang="tt-RU" sz="1400">
                          <a:effectLst/>
                        </a:rPr>
                        <a:t>Өмет</a:t>
                      </a:r>
                      <a:r>
                        <a:rPr lang="ru-RU" sz="1400">
                          <a:effectLst/>
                        </a:rPr>
                        <a:t>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Новошешминский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«Детский творческий коллектив хореографический ансамбль «Шешминка» «По дорогам памяти»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Хореографический ансамбль «Шешминка»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Агрызский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«Ансамбль баянистов «Аккорд»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Ансамбль баянистов «Аккорд»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Менделеевский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«Звуки скрипки. Новый взгляд»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Ансамбль скрипачей «Калейдоскоп»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150,0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5799" y="960378"/>
            <a:ext cx="9072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Поддержка грантами самодеятельных коллективов в 2020 году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572" y="1064356"/>
            <a:ext cx="638701" cy="5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464028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0208597" y="5537200"/>
            <a:ext cx="1983404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9" y="59820"/>
            <a:ext cx="3814682" cy="754827"/>
          </a:xfrm>
          <a:prstGeom prst="rect">
            <a:avLst/>
          </a:prstGeom>
        </p:spPr>
      </p:pic>
      <p:pic>
        <p:nvPicPr>
          <p:cNvPr id="14" name="Picture 21" descr="http://gasprinskylibrary.ru/wp-content/uploads/2019/04/national-projekt-cul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725" y="2"/>
            <a:ext cx="2421345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947" y="732883"/>
            <a:ext cx="638701" cy="5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388" y="1662339"/>
            <a:ext cx="3833631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волонтерских проекта: </a:t>
            </a:r>
          </a:p>
          <a:p>
            <a:pPr lvl="0" algn="just">
              <a:lnSpc>
                <a:spcPct val="11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МКМ: Молодежь Культура Менеджмент»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Фестиваль острова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endParaRPr lang="ru-RU" sz="1400" dirty="0" smtClean="0"/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endParaRPr lang="ru-RU" sz="1400" dirty="0"/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endParaRPr lang="ru-RU" sz="1400" dirty="0" smtClean="0"/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5969" y="1116588"/>
            <a:ext cx="11344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Проекты некоммерческих организаций, поддержанные на федеральном уровне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75108" name="Picture 4" descr="https://storage.myseldon.com/news_pict_8B/8BCE0CE92C7028DC1D503D692B1D5AB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83" y="2752985"/>
            <a:ext cx="3235367" cy="2017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0" name="Picture 6" descr="https://tatarstan.ru/file/news/1301_n1806491_b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269" y="3603659"/>
            <a:ext cx="3900559" cy="2185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2" name="Picture 8" descr="http://www.elabuga.com/informationAndPublishing/img/friendshipKaleidoscope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51" y="3761800"/>
            <a:ext cx="2761332" cy="2894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93208" y="1970338"/>
            <a:ext cx="2938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1 проект, направленный на укрепление российской гражданской идентичности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Кладези народного творения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22589" y="1877360"/>
            <a:ext cx="39991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 проекта в области музыкального и театрального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искусства: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ХV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Международный арт-симпозиум по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современному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искусству «Калейдоскоп дружбы»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Создание и постановка премьерного спектакля «Реквием» на музыку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В.А.Моцарта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в постановке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В.В.Васильева</a:t>
            </a:r>
            <a:r>
              <a:rPr lang="ru-RU" sz="1400" smtClean="0"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1400" dirty="0"/>
          </a:p>
        </p:txBody>
      </p:sp>
      <p:pic>
        <p:nvPicPr>
          <p:cNvPr id="175114" name="Picture 10" descr="https://pbs.twimg.com/media/D9Q_YzVX4AA6zH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166227" y="4916256"/>
            <a:ext cx="2614612" cy="174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74837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4449</TotalTime>
  <Words>1779</Words>
  <Application>Microsoft Office PowerPoint</Application>
  <PresentationFormat>Широкоэкранный</PresentationFormat>
  <Paragraphs>244</Paragraphs>
  <Slides>17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Narrow</vt:lpstr>
      <vt:lpstr>Arial Unicode MS</vt:lpstr>
      <vt:lpstr>Calibri</vt:lpstr>
      <vt:lpstr>Calibri Light</vt:lpstr>
      <vt:lpstr>Symbol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Гузель Г. Габдуллина</dc:creator>
  <cp:lastModifiedBy>Хайрутдинова Дилия Флюровна</cp:lastModifiedBy>
  <cp:revision>211</cp:revision>
  <cp:lastPrinted>2019-07-25T09:30:34Z</cp:lastPrinted>
  <dcterms:created xsi:type="dcterms:W3CDTF">2019-03-20T14:29:15Z</dcterms:created>
  <dcterms:modified xsi:type="dcterms:W3CDTF">2021-02-24T11:14:00Z</dcterms:modified>
</cp:coreProperties>
</file>